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</p:sldMasterIdLst>
  <p:notesMasterIdLst>
    <p:notesMasterId r:id="rId25"/>
  </p:notesMasterIdLst>
  <p:sldIdLst>
    <p:sldId id="256" r:id="rId11"/>
    <p:sldId id="257" r:id="rId12"/>
    <p:sldId id="258" r:id="rId13"/>
    <p:sldId id="259" r:id="rId14"/>
    <p:sldId id="261" r:id="rId15"/>
    <p:sldId id="260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5992D4-DE56-4614-AE2F-89998AAD62ED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8EADC-C31F-4FF6-9595-A4968C626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94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8EADC-C31F-4FF6-9595-A4968C62676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99F7680D-F412-4A70-894B-BA3C6511A43C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18C4CF4F-C677-45E6-8B11-06F240027C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Ishmael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Adventure of the Mind and Spirit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Cain &amp; Abel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Cain and Abel fought because of different views</a:t>
            </a:r>
          </a:p>
          <a:p>
            <a:r>
              <a:rPr lang="en-US" dirty="0" smtClean="0"/>
              <a:t>Cain</a:t>
            </a:r>
          </a:p>
          <a:p>
            <a:pPr lvl="1"/>
            <a:r>
              <a:rPr lang="en-US" dirty="0" smtClean="0"/>
              <a:t>Agricultural (Taker)</a:t>
            </a:r>
          </a:p>
          <a:p>
            <a:r>
              <a:rPr lang="en-US" dirty="0" smtClean="0"/>
              <a:t>Abel</a:t>
            </a:r>
          </a:p>
          <a:p>
            <a:pPr lvl="1"/>
            <a:r>
              <a:rPr lang="en-US" dirty="0" smtClean="0"/>
              <a:t>Hunter Gatherer (Leaver)</a:t>
            </a:r>
          </a:p>
          <a:p>
            <a:r>
              <a:rPr lang="en-US" dirty="0" smtClean="0"/>
              <a:t>“God is on our side. He loves us herders but hates those murderous tillers of the soil from the north” (Quinn 174)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Characters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760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Ishmael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4000" cy="4525963"/>
          </a:xfrm>
        </p:spPr>
        <p:txBody>
          <a:bodyPr/>
          <a:lstStyle/>
          <a:p>
            <a:r>
              <a:rPr lang="en-US" sz="2200" dirty="0" smtClean="0"/>
              <a:t>Gorilla captured at youth – spent years in captivity</a:t>
            </a:r>
          </a:p>
          <a:p>
            <a:r>
              <a:rPr lang="en-US" sz="2200" dirty="0" smtClean="0"/>
              <a:t>Grows to be more self aware</a:t>
            </a:r>
          </a:p>
          <a:p>
            <a:r>
              <a:rPr lang="en-US" sz="2200" dirty="0" smtClean="0"/>
              <a:t>Walter </a:t>
            </a:r>
            <a:r>
              <a:rPr lang="en-US" sz="2200" dirty="0" err="1" smtClean="0"/>
              <a:t>Sokolow</a:t>
            </a:r>
            <a:r>
              <a:rPr lang="en-US" sz="2200" dirty="0" smtClean="0"/>
              <a:t> encourages his intellectual growth through their telepathic communication</a:t>
            </a:r>
          </a:p>
          <a:p>
            <a:r>
              <a:rPr lang="en-US" sz="2200" dirty="0" smtClean="0"/>
              <a:t>Becomes a teacher whose focus is on how to save the world</a:t>
            </a:r>
          </a:p>
          <a:p>
            <a:r>
              <a:rPr lang="en-US" sz="2200" dirty="0" smtClean="0"/>
              <a:t>Tries to understand why humans feel that they have to dominate the world (Takers), rather than be content with being a more primitive culture (Leavers).</a:t>
            </a:r>
          </a:p>
          <a:p>
            <a:endParaRPr lang="en-US" sz="2400" dirty="0"/>
          </a:p>
        </p:txBody>
      </p:sp>
      <p:pic>
        <p:nvPicPr>
          <p:cNvPr id="1026" name="Picture 2" descr="http://2.bp.blogspot.com/-QFUBEXjnK98/Tjui6ueQ9sI/AAAAAAAAA_U/IO7L7bJAayQ/s1600/A-Gorilla-wears-neckt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981200"/>
            <a:ext cx="3048000" cy="3530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4407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Narrator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Spent his youth in search of a teacher interested in teaching him how to save the world</a:t>
            </a:r>
          </a:p>
          <a:p>
            <a:r>
              <a:rPr lang="en-US" sz="2400" dirty="0" smtClean="0"/>
              <a:t>Ishmael's fifth student and the only one who isn't completely defeated at the end of his instruction</a:t>
            </a:r>
          </a:p>
          <a:p>
            <a:r>
              <a:rPr lang="en-US" sz="2400" dirty="0" smtClean="0"/>
              <a:t>Open-minded and maintains his desire to save the world, though he often finds it difficult to maintain a sense of hope</a:t>
            </a:r>
          </a:p>
          <a:p>
            <a:r>
              <a:rPr lang="en-US" sz="2400" dirty="0" smtClean="0"/>
              <a:t>See’s Ishmael as not only a teacher but a friend</a:t>
            </a:r>
          </a:p>
          <a:p>
            <a:r>
              <a:rPr lang="en-US" sz="2400" dirty="0" smtClean="0"/>
              <a:t>Unsure of his ability to be a teacher after Ishmael's death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880405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64836" y="971967"/>
            <a:ext cx="2590800" cy="4038600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u="sng" dirty="0" smtClean="0"/>
              <a:t>Walter </a:t>
            </a:r>
            <a:r>
              <a:rPr lang="en-US" u="sng" dirty="0" err="1" smtClean="0"/>
              <a:t>Sokolow</a:t>
            </a:r>
            <a:endParaRPr lang="en-US" u="sng" dirty="0" smtClean="0"/>
          </a:p>
          <a:p>
            <a:r>
              <a:rPr lang="en-US" sz="2400" dirty="0" smtClean="0"/>
              <a:t>Rescues Ishmael from a traveling carnival and helps him educate himself and becomes his first true friend</a:t>
            </a: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184236" y="971967"/>
            <a:ext cx="2743200" cy="2209800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u="sng" dirty="0" smtClean="0"/>
              <a:t>Rachael </a:t>
            </a:r>
            <a:r>
              <a:rPr lang="en-US" u="sng" dirty="0" err="1" smtClean="0"/>
              <a:t>Sokolow</a:t>
            </a:r>
            <a:endParaRPr lang="en-US" u="sng" dirty="0" smtClean="0"/>
          </a:p>
          <a:p>
            <a:r>
              <a:rPr lang="en-US" sz="2400" dirty="0" smtClean="0"/>
              <a:t>Takes care of Ishmael after her father dies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156036" y="971967"/>
            <a:ext cx="2743200" cy="28007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Mr. Partridge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 Walters butler      who still cares for Ishmael after he leaves the </a:t>
            </a:r>
            <a:r>
              <a:rPr lang="en-US" sz="2400" dirty="0" err="1" smtClean="0"/>
              <a:t>Sokolow</a:t>
            </a:r>
            <a:r>
              <a:rPr lang="en-US" sz="2400" dirty="0" smtClean="0"/>
              <a:t> estate</a:t>
            </a:r>
          </a:p>
          <a:p>
            <a:pPr>
              <a:buFont typeface="Arial" pitchFamily="34" charset="0"/>
              <a:buChar char="•"/>
            </a:pPr>
            <a:endParaRPr lang="en-US" sz="2800" u="sng" dirty="0" smtClean="0"/>
          </a:p>
        </p:txBody>
      </p:sp>
    </p:spTree>
    <p:extLst>
      <p:ext uri="{BB962C8B-B14F-4D97-AF65-F5344CB8AC3E}">
        <p14:creationId xmlns:p14="http://schemas.microsoft.com/office/powerpoint/2010/main" val="3687207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newyorker.com/online/blogs/books/assets_c/2010/12/blank-open-book-thumb-465x344-587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58247" cy="6553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ISH-</a:t>
            </a:r>
            <a:r>
              <a:rPr lang="en-US" smtClean="0"/>
              <a:t>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ysClr val="windowText" lastClr="000000"/>
                </a:solidFill>
              </a:rPr>
              <a:t>Narrator sees an ad</a:t>
            </a:r>
          </a:p>
          <a:p>
            <a:pPr lvl="1"/>
            <a:r>
              <a:rPr lang="en-US" dirty="0" smtClean="0">
                <a:solidFill>
                  <a:sysClr val="windowText" lastClr="000000"/>
                </a:solidFill>
              </a:rPr>
              <a:t>Ad says “Teacher Seeks Pupil. Must have an earnest desire to save the world. Apply in person.”</a:t>
            </a:r>
          </a:p>
          <a:p>
            <a:pPr lvl="2"/>
            <a:r>
              <a:rPr lang="en-US" dirty="0" smtClean="0">
                <a:solidFill>
                  <a:sysClr val="windowText" lastClr="000000"/>
                </a:solidFill>
              </a:rPr>
              <a:t>Narrator has always wanted to save the world</a:t>
            </a:r>
          </a:p>
          <a:p>
            <a:pPr lvl="3"/>
            <a:r>
              <a:rPr lang="en-US" dirty="0" smtClean="0">
                <a:solidFill>
                  <a:sysClr val="windowText" lastClr="000000"/>
                </a:solidFill>
              </a:rPr>
              <a:t>Believes ad is bogus</a:t>
            </a:r>
          </a:p>
          <a:p>
            <a:r>
              <a:rPr lang="en-US" dirty="0" smtClean="0">
                <a:solidFill>
                  <a:sysClr val="windowText" lastClr="000000"/>
                </a:solidFill>
              </a:rPr>
              <a:t>Goes to an office building to apply</a:t>
            </a:r>
          </a:p>
          <a:p>
            <a:pPr lvl="1"/>
            <a:r>
              <a:rPr lang="en-US" dirty="0" smtClean="0">
                <a:solidFill>
                  <a:sysClr val="windowText" lastClr="000000"/>
                </a:solidFill>
              </a:rPr>
              <a:t>Sees a giant gorilla</a:t>
            </a:r>
          </a:p>
          <a:p>
            <a:pPr lvl="2"/>
            <a:r>
              <a:rPr lang="en-US" dirty="0" smtClean="0">
                <a:solidFill>
                  <a:sysClr val="windowText" lastClr="000000"/>
                </a:solidFill>
              </a:rPr>
              <a:t>Gorilla tells narrator about his life and how he came to be intelligent</a:t>
            </a:r>
          </a:p>
          <a:p>
            <a:pPr lvl="3"/>
            <a:r>
              <a:rPr lang="en-US" dirty="0" smtClean="0">
                <a:solidFill>
                  <a:sysClr val="windowText" lastClr="000000"/>
                </a:solidFill>
              </a:rPr>
              <a:t>Speaking telepathically</a:t>
            </a:r>
          </a:p>
          <a:p>
            <a:pPr lvl="1"/>
            <a:endParaRPr lang="en-US" dirty="0" smtClean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Creation Myth Pt.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Ishmael, the gorilla, tells the narrator that every culture has a creation myth</a:t>
            </a:r>
          </a:p>
          <a:p>
            <a:r>
              <a:rPr lang="en-US" dirty="0" smtClean="0"/>
              <a:t>Ishmael asks the narrator about the human creation myth</a:t>
            </a:r>
          </a:p>
          <a:p>
            <a:r>
              <a:rPr lang="en-US" dirty="0" smtClean="0"/>
              <a:t>Narrator tells about the big bang theory</a:t>
            </a:r>
          </a:p>
          <a:p>
            <a:r>
              <a:rPr lang="en-US" dirty="0" smtClean="0"/>
              <a:t>Ishmael says there are three parts to the creation myth</a:t>
            </a:r>
          </a:p>
          <a:p>
            <a:pPr lvl="1"/>
            <a:r>
              <a:rPr lang="en-US" dirty="0" smtClean="0"/>
              <a:t>Creation, humans, agricultural boom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Creation Myth Pt.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Ishmael says if he asked a pink blob three million years ago what their creation myth was they would say it ended with Jellyfish</a:t>
            </a:r>
          </a:p>
          <a:p>
            <a:r>
              <a:rPr lang="en-US" dirty="0" smtClean="0"/>
              <a:t>Creation did not end with Jellyfish</a:t>
            </a:r>
          </a:p>
          <a:p>
            <a:pPr lvl="1"/>
            <a:r>
              <a:rPr lang="en-US" dirty="0" smtClean="0"/>
              <a:t>Creation does not end with man</a:t>
            </a:r>
          </a:p>
          <a:p>
            <a:pPr lvl="1"/>
            <a:r>
              <a:rPr lang="en-US" dirty="0" smtClean="0"/>
              <a:t>Humans believe that the universe was created for them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of Human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There’s a law for all things</a:t>
            </a:r>
          </a:p>
          <a:p>
            <a:pPr lvl="1"/>
            <a:r>
              <a:rPr lang="en-US" dirty="0" smtClean="0"/>
              <a:t>Ex. Law of Gravity</a:t>
            </a:r>
          </a:p>
          <a:p>
            <a:r>
              <a:rPr lang="en-US" dirty="0" smtClean="0"/>
              <a:t>Law of Human Behavior</a:t>
            </a:r>
          </a:p>
          <a:p>
            <a:pPr lvl="1"/>
            <a:r>
              <a:rPr lang="en-US" dirty="0" smtClean="0"/>
              <a:t>Broken by modern civilization</a:t>
            </a:r>
          </a:p>
          <a:p>
            <a:pPr lvl="1"/>
            <a:r>
              <a:rPr lang="en-US" dirty="0" err="1" smtClean="0"/>
              <a:t>Ishamel</a:t>
            </a:r>
            <a:r>
              <a:rPr lang="en-US" dirty="0"/>
              <a:t> </a:t>
            </a:r>
            <a:r>
              <a:rPr lang="en-US" dirty="0" smtClean="0"/>
              <a:t>tells of the A B C’s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sz="3600" b="1" dirty="0" smtClean="0">
                <a:solidFill>
                  <a:schemeClr val="accent2"/>
                </a:solidFill>
              </a:rPr>
              <a:t>A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B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C</a:t>
            </a:r>
            <a:r>
              <a:rPr lang="en-US" sz="3600" b="1" dirty="0" smtClean="0"/>
              <a:t>’s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No hierarchy in this society</a:t>
            </a:r>
          </a:p>
          <a:p>
            <a:pPr lvl="1"/>
            <a:r>
              <a:rPr lang="en-US" dirty="0" smtClean="0"/>
              <a:t>A’s eat C’s</a:t>
            </a:r>
          </a:p>
          <a:p>
            <a:pPr lvl="1"/>
            <a:r>
              <a:rPr lang="en-US" dirty="0" smtClean="0"/>
              <a:t>B’s eat A’s</a:t>
            </a:r>
          </a:p>
          <a:p>
            <a:pPr lvl="1"/>
            <a:r>
              <a:rPr lang="en-US" dirty="0" smtClean="0"/>
              <a:t>C’s eat B’s</a:t>
            </a:r>
          </a:p>
          <a:p>
            <a:r>
              <a:rPr lang="en-US" dirty="0" smtClean="0"/>
              <a:t>They have a law</a:t>
            </a:r>
          </a:p>
          <a:p>
            <a:pPr lvl="1"/>
            <a:r>
              <a:rPr lang="en-US" dirty="0" smtClean="0"/>
              <a:t>Law keeps everyone happy</a:t>
            </a:r>
          </a:p>
          <a:p>
            <a:pPr lvl="1"/>
            <a:r>
              <a:rPr lang="en-US" dirty="0" smtClean="0"/>
              <a:t>Everyone follows it</a:t>
            </a:r>
          </a:p>
          <a:p>
            <a:r>
              <a:rPr lang="en-US" dirty="0" smtClean="0"/>
              <a:t>Figuratively someone breaks the law (How would you discover what the law was?)</a:t>
            </a:r>
          </a:p>
          <a:p>
            <a:pPr lvl="1"/>
            <a:r>
              <a:rPr lang="en-US" dirty="0" smtClean="0"/>
              <a:t>Three guidelines</a:t>
            </a:r>
          </a:p>
          <a:p>
            <a:pPr lvl="2"/>
            <a:r>
              <a:rPr lang="en-US" dirty="0" smtClean="0"/>
              <a:t>“What makes their society work well”</a:t>
            </a:r>
          </a:p>
          <a:p>
            <a:pPr lvl="2"/>
            <a:r>
              <a:rPr lang="en-US" dirty="0" smtClean="0"/>
              <a:t>“What they never do”</a:t>
            </a:r>
          </a:p>
          <a:p>
            <a:pPr lvl="2"/>
            <a:r>
              <a:rPr lang="en-US" dirty="0" smtClean="0"/>
              <a:t>“What </a:t>
            </a:r>
            <a:r>
              <a:rPr lang="en-US" i="1" dirty="0" smtClean="0"/>
              <a:t>he</a:t>
            </a:r>
            <a:r>
              <a:rPr lang="en-US" dirty="0" smtClean="0"/>
              <a:t> did that they </a:t>
            </a:r>
            <a:r>
              <a:rPr lang="en-US" i="1" dirty="0" smtClean="0"/>
              <a:t>never</a:t>
            </a:r>
            <a:r>
              <a:rPr lang="en-US" dirty="0" smtClean="0"/>
              <a:t> do” (Quinn 117)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 B C’s relative to humans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Plants = A’s</a:t>
            </a:r>
          </a:p>
          <a:p>
            <a:r>
              <a:rPr lang="en-US" dirty="0" smtClean="0"/>
              <a:t>Plant eaters = B’s</a:t>
            </a:r>
          </a:p>
          <a:p>
            <a:r>
              <a:rPr lang="en-US" dirty="0" smtClean="0"/>
              <a:t>Predators = C’s</a:t>
            </a:r>
          </a:p>
          <a:p>
            <a:r>
              <a:rPr lang="en-US" dirty="0" smtClean="0"/>
              <a:t>Left over from predators (C’s) return to the earth to feed A’s</a:t>
            </a:r>
          </a:p>
          <a:p>
            <a:r>
              <a:rPr lang="en-US" dirty="0" smtClean="0"/>
              <a:t>Worked for billions of years</a:t>
            </a:r>
          </a:p>
          <a:p>
            <a:r>
              <a:rPr lang="en-US" dirty="0" smtClean="0"/>
              <a:t>“Man is exempt from this law. The gods never meant man to be bound by it.” (Quinn 119)</a:t>
            </a:r>
          </a:p>
          <a:p>
            <a:r>
              <a:rPr lang="en-US" dirty="0" smtClean="0"/>
              <a:t>Humans indirectly destroying the world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Ecology of the ABC’s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Any species will want to expand up until the food supply can handle</a:t>
            </a:r>
          </a:p>
          <a:p>
            <a:r>
              <a:rPr lang="en-US" dirty="0" smtClean="0"/>
              <a:t>Humans break the law</a:t>
            </a:r>
          </a:p>
          <a:p>
            <a:pPr lvl="1"/>
            <a:r>
              <a:rPr lang="en-US" dirty="0" smtClean="0"/>
              <a:t>“Kill off everything you can’t eat”</a:t>
            </a:r>
          </a:p>
          <a:p>
            <a:pPr lvl="1"/>
            <a:r>
              <a:rPr lang="en-US" dirty="0" smtClean="0"/>
              <a:t>“Kill of anything that eats what you eat”</a:t>
            </a:r>
          </a:p>
          <a:p>
            <a:pPr lvl="1"/>
            <a:r>
              <a:rPr lang="en-US" dirty="0" smtClean="0"/>
              <a:t>“Kill off anything that doesn’t feed what you eat” (Quinn 131)</a:t>
            </a:r>
          </a:p>
          <a:p>
            <a:pPr lvl="2"/>
            <a:r>
              <a:rPr lang="en-US" dirty="0" smtClean="0"/>
              <a:t>“One species exempting itself from this law has the same ultimate effect as all species exempting themselves”  (Quinn 132)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Gods didn’t know how to rule</a:t>
            </a:r>
          </a:p>
          <a:p>
            <a:pPr lvl="1"/>
            <a:r>
              <a:rPr lang="en-US" dirty="0" smtClean="0"/>
              <a:t>They ate from the tree of knowledge</a:t>
            </a:r>
          </a:p>
          <a:p>
            <a:pPr lvl="1"/>
            <a:r>
              <a:rPr lang="en-US" dirty="0" smtClean="0"/>
              <a:t>They learned who should live and who should die</a:t>
            </a:r>
          </a:p>
          <a:p>
            <a:r>
              <a:rPr lang="en-US" dirty="0" smtClean="0"/>
              <a:t>Humans were created</a:t>
            </a:r>
          </a:p>
          <a:p>
            <a:r>
              <a:rPr lang="en-US" dirty="0" smtClean="0"/>
              <a:t>Humans were to eat from the tree of life</a:t>
            </a:r>
          </a:p>
          <a:p>
            <a:pPr lvl="1"/>
            <a:r>
              <a:rPr lang="en-US" dirty="0" smtClean="0"/>
              <a:t>Humans instead ate from the tree of knowledge</a:t>
            </a:r>
          </a:p>
          <a:p>
            <a:pPr lvl="1"/>
            <a:r>
              <a:rPr lang="en-US" dirty="0" smtClean="0"/>
              <a:t>Instead we simply believed we knew good from evil but we do not</a:t>
            </a:r>
          </a:p>
          <a:p>
            <a:pPr lvl="1"/>
            <a:r>
              <a:rPr lang="en-US" dirty="0" smtClean="0"/>
              <a:t>Humans believe we are equal to the Gods and can assume the role</a:t>
            </a:r>
          </a:p>
        </p:txBody>
      </p:sp>
    </p:spTree>
  </p:cSld>
  <p:clrMapOvr>
    <a:masterClrMapping/>
  </p:clrMapOvr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56</TotalTime>
  <Words>734</Words>
  <Application>Microsoft Office PowerPoint</Application>
  <PresentationFormat>On-screen Show (4:3)</PresentationFormat>
  <Paragraphs>92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Thatch</vt:lpstr>
      <vt:lpstr>Austin</vt:lpstr>
      <vt:lpstr>Apothecary</vt:lpstr>
      <vt:lpstr>Technic</vt:lpstr>
      <vt:lpstr>Angles</vt:lpstr>
      <vt:lpstr>Slipstream</vt:lpstr>
      <vt:lpstr>Solstice</vt:lpstr>
      <vt:lpstr>Perspective</vt:lpstr>
      <vt:lpstr>NewsPrint</vt:lpstr>
      <vt:lpstr>Urban</vt:lpstr>
      <vt:lpstr>Ishmael </vt:lpstr>
      <vt:lpstr>The ISH-ue</vt:lpstr>
      <vt:lpstr>The Creation Myth Pt. 1</vt:lpstr>
      <vt:lpstr>The Creation Myth Pt. 2</vt:lpstr>
      <vt:lpstr>Law of Human Behavior</vt:lpstr>
      <vt:lpstr>The A B C’s</vt:lpstr>
      <vt:lpstr>The A B C’s relative to humans</vt:lpstr>
      <vt:lpstr>Ecology of the ABC’s</vt:lpstr>
      <vt:lpstr>The Gods</vt:lpstr>
      <vt:lpstr>Cain &amp; Abel</vt:lpstr>
      <vt:lpstr>Characters</vt:lpstr>
      <vt:lpstr>Ishmael</vt:lpstr>
      <vt:lpstr>The Narrator</vt:lpstr>
      <vt:lpstr>PowerPoint Presentation</vt:lpstr>
    </vt:vector>
  </TitlesOfParts>
  <Company>SASD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Ishmael</dc:title>
  <dc:creator>SASD User</dc:creator>
  <cp:lastModifiedBy>John Hampton</cp:lastModifiedBy>
  <cp:revision>12</cp:revision>
  <dcterms:created xsi:type="dcterms:W3CDTF">2012-03-21T13:50:52Z</dcterms:created>
  <dcterms:modified xsi:type="dcterms:W3CDTF">2012-03-27T11:59:54Z</dcterms:modified>
</cp:coreProperties>
</file>